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76" r:id="rId3"/>
    <p:sldId id="258" r:id="rId4"/>
    <p:sldId id="275" r:id="rId5"/>
    <p:sldId id="282" r:id="rId6"/>
    <p:sldId id="289" r:id="rId7"/>
    <p:sldId id="259" r:id="rId8"/>
    <p:sldId id="261" r:id="rId9"/>
    <p:sldId id="283" r:id="rId10"/>
    <p:sldId id="263" r:id="rId11"/>
    <p:sldId id="264" r:id="rId12"/>
    <p:sldId id="291" r:id="rId13"/>
    <p:sldId id="265" r:id="rId14"/>
    <p:sldId id="290" r:id="rId15"/>
    <p:sldId id="267" r:id="rId16"/>
    <p:sldId id="268" r:id="rId17"/>
    <p:sldId id="281" r:id="rId18"/>
    <p:sldId id="269" r:id="rId19"/>
    <p:sldId id="277" r:id="rId20"/>
    <p:sldId id="272" r:id="rId21"/>
    <p:sldId id="278" r:id="rId22"/>
    <p:sldId id="271" r:id="rId23"/>
    <p:sldId id="279" r:id="rId24"/>
    <p:sldId id="280" r:id="rId25"/>
    <p:sldId id="274" r:id="rId26"/>
    <p:sldId id="284"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800080"/>
    <a:srgbClr val="28E6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928"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66ED37-18AE-426A-B712-28E84640D712}"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5F51-9106-4465-A18F-F223E312E38E}" type="slidenum">
              <a:rPr lang="en-US" smtClean="0"/>
              <a:pPr/>
              <a:t>‹#›</a:t>
            </a:fld>
            <a:endParaRPr lang="en-US"/>
          </a:p>
        </p:txBody>
      </p:sp>
    </p:spTree>
    <p:extLst>
      <p:ext uri="{BB962C8B-B14F-4D97-AF65-F5344CB8AC3E}">
        <p14:creationId xmlns:p14="http://schemas.microsoft.com/office/powerpoint/2010/main" val="3051424477"/>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1" name="whoosh.wav"/>
          </p:stSnd>
        </p:sndAc>
      </p:transition>
    </mc:Choice>
    <mc:Fallback xmlns="">
      <p:transition advClick="0" advTm="6000">
        <p:cover/>
        <p:sndAc>
          <p:stSnd>
            <p:snd r:embed="rId3" name="whoosh.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6ED37-18AE-426A-B712-28E84640D712}"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5F51-9106-4465-A18F-F223E312E38E}" type="slidenum">
              <a:rPr lang="en-US" smtClean="0"/>
              <a:pPr/>
              <a:t>‹#›</a:t>
            </a:fld>
            <a:endParaRPr lang="en-US"/>
          </a:p>
        </p:txBody>
      </p:sp>
    </p:spTree>
    <p:extLst>
      <p:ext uri="{BB962C8B-B14F-4D97-AF65-F5344CB8AC3E}">
        <p14:creationId xmlns:p14="http://schemas.microsoft.com/office/powerpoint/2010/main" val="1160464516"/>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1" name="whoosh.wav"/>
          </p:stSnd>
        </p:sndAc>
      </p:transition>
    </mc:Choice>
    <mc:Fallback xmlns="">
      <p:transition advClick="0" advTm="6000">
        <p:cover/>
        <p:sndAc>
          <p:stSnd>
            <p:snd r:embed="rId3" name="whoosh.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6ED37-18AE-426A-B712-28E84640D712}"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5F51-9106-4465-A18F-F223E312E38E}" type="slidenum">
              <a:rPr lang="en-US" smtClean="0"/>
              <a:pPr/>
              <a:t>‹#›</a:t>
            </a:fld>
            <a:endParaRPr lang="en-US"/>
          </a:p>
        </p:txBody>
      </p:sp>
    </p:spTree>
    <p:extLst>
      <p:ext uri="{BB962C8B-B14F-4D97-AF65-F5344CB8AC3E}">
        <p14:creationId xmlns:p14="http://schemas.microsoft.com/office/powerpoint/2010/main" val="3369710721"/>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1" name="whoosh.wav"/>
          </p:stSnd>
        </p:sndAc>
      </p:transition>
    </mc:Choice>
    <mc:Fallback xmlns="">
      <p:transition advClick="0" advTm="6000">
        <p:cover/>
        <p:sndAc>
          <p:stSnd>
            <p:snd r:embed="rId3" name="whoosh.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6ED37-18AE-426A-B712-28E84640D712}"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5F51-9106-4465-A18F-F223E312E38E}" type="slidenum">
              <a:rPr lang="en-US" smtClean="0"/>
              <a:pPr/>
              <a:t>‹#›</a:t>
            </a:fld>
            <a:endParaRPr lang="en-US"/>
          </a:p>
        </p:txBody>
      </p:sp>
    </p:spTree>
    <p:extLst>
      <p:ext uri="{BB962C8B-B14F-4D97-AF65-F5344CB8AC3E}">
        <p14:creationId xmlns:p14="http://schemas.microsoft.com/office/powerpoint/2010/main" val="1991364661"/>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1" name="whoosh.wav"/>
          </p:stSnd>
        </p:sndAc>
      </p:transition>
    </mc:Choice>
    <mc:Fallback xmlns="">
      <p:transition advClick="0" advTm="6000">
        <p:cover/>
        <p:sndAc>
          <p:stSnd>
            <p:snd r:embed="rId3" name="whoosh.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6ED37-18AE-426A-B712-28E84640D712}"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5F51-9106-4465-A18F-F223E312E38E}" type="slidenum">
              <a:rPr lang="en-US" smtClean="0"/>
              <a:pPr/>
              <a:t>‹#›</a:t>
            </a:fld>
            <a:endParaRPr lang="en-US"/>
          </a:p>
        </p:txBody>
      </p:sp>
    </p:spTree>
    <p:extLst>
      <p:ext uri="{BB962C8B-B14F-4D97-AF65-F5344CB8AC3E}">
        <p14:creationId xmlns:p14="http://schemas.microsoft.com/office/powerpoint/2010/main" val="1198655027"/>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1" name="whoosh.wav"/>
          </p:stSnd>
        </p:sndAc>
      </p:transition>
    </mc:Choice>
    <mc:Fallback xmlns="">
      <p:transition advClick="0" advTm="6000">
        <p:cover/>
        <p:sndAc>
          <p:stSnd>
            <p:snd r:embed="rId3" name="whoosh.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66ED37-18AE-426A-B712-28E84640D712}"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85F51-9106-4465-A18F-F223E312E38E}" type="slidenum">
              <a:rPr lang="en-US" smtClean="0"/>
              <a:pPr/>
              <a:t>‹#›</a:t>
            </a:fld>
            <a:endParaRPr lang="en-US"/>
          </a:p>
        </p:txBody>
      </p:sp>
    </p:spTree>
    <p:extLst>
      <p:ext uri="{BB962C8B-B14F-4D97-AF65-F5344CB8AC3E}">
        <p14:creationId xmlns:p14="http://schemas.microsoft.com/office/powerpoint/2010/main" val="1806125464"/>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1" name="whoosh.wav"/>
          </p:stSnd>
        </p:sndAc>
      </p:transition>
    </mc:Choice>
    <mc:Fallback xmlns="">
      <p:transition advClick="0" advTm="6000">
        <p:cover/>
        <p:sndAc>
          <p:stSnd>
            <p:snd r:embed="rId3" name="whoosh.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66ED37-18AE-426A-B712-28E84640D712}" type="datetimeFigureOut">
              <a:rPr lang="en-US" smtClean="0"/>
              <a:pPr/>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85F51-9106-4465-A18F-F223E312E38E}" type="slidenum">
              <a:rPr lang="en-US" smtClean="0"/>
              <a:pPr/>
              <a:t>‹#›</a:t>
            </a:fld>
            <a:endParaRPr lang="en-US"/>
          </a:p>
        </p:txBody>
      </p:sp>
    </p:spTree>
    <p:extLst>
      <p:ext uri="{BB962C8B-B14F-4D97-AF65-F5344CB8AC3E}">
        <p14:creationId xmlns:p14="http://schemas.microsoft.com/office/powerpoint/2010/main" val="2844672487"/>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1" name="whoosh.wav"/>
          </p:stSnd>
        </p:sndAc>
      </p:transition>
    </mc:Choice>
    <mc:Fallback xmlns="">
      <p:transition advClick="0" advTm="6000">
        <p:cover/>
        <p:sndAc>
          <p:stSnd>
            <p:snd r:embed="rId3" name="whoosh.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66ED37-18AE-426A-B712-28E84640D712}" type="datetimeFigureOut">
              <a:rPr lang="en-US" smtClean="0"/>
              <a:pPr/>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85F51-9106-4465-A18F-F223E312E38E}" type="slidenum">
              <a:rPr lang="en-US" smtClean="0"/>
              <a:pPr/>
              <a:t>‹#›</a:t>
            </a:fld>
            <a:endParaRPr lang="en-US"/>
          </a:p>
        </p:txBody>
      </p:sp>
    </p:spTree>
    <p:extLst>
      <p:ext uri="{BB962C8B-B14F-4D97-AF65-F5344CB8AC3E}">
        <p14:creationId xmlns:p14="http://schemas.microsoft.com/office/powerpoint/2010/main" val="321155649"/>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1" name="whoosh.wav"/>
          </p:stSnd>
        </p:sndAc>
      </p:transition>
    </mc:Choice>
    <mc:Fallback xmlns="">
      <p:transition advClick="0" advTm="6000">
        <p:cover/>
        <p:sndAc>
          <p:stSnd>
            <p:snd r:embed="rId3" name="whoosh.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6ED37-18AE-426A-B712-28E84640D712}" type="datetimeFigureOut">
              <a:rPr lang="en-US" smtClean="0"/>
              <a:pPr/>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85F51-9106-4465-A18F-F223E312E38E}" type="slidenum">
              <a:rPr lang="en-US" smtClean="0"/>
              <a:pPr/>
              <a:t>‹#›</a:t>
            </a:fld>
            <a:endParaRPr lang="en-US"/>
          </a:p>
        </p:txBody>
      </p:sp>
    </p:spTree>
    <p:extLst>
      <p:ext uri="{BB962C8B-B14F-4D97-AF65-F5344CB8AC3E}">
        <p14:creationId xmlns:p14="http://schemas.microsoft.com/office/powerpoint/2010/main" val="3571694431"/>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1" name="whoosh.wav"/>
          </p:stSnd>
        </p:sndAc>
      </p:transition>
    </mc:Choice>
    <mc:Fallback xmlns="">
      <p:transition advClick="0" advTm="6000">
        <p:cover/>
        <p:sndAc>
          <p:stSnd>
            <p:snd r:embed="rId3" name="whoosh.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66ED37-18AE-426A-B712-28E84640D712}"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85F51-9106-4465-A18F-F223E312E38E}" type="slidenum">
              <a:rPr lang="en-US" smtClean="0"/>
              <a:pPr/>
              <a:t>‹#›</a:t>
            </a:fld>
            <a:endParaRPr lang="en-US"/>
          </a:p>
        </p:txBody>
      </p:sp>
    </p:spTree>
    <p:extLst>
      <p:ext uri="{BB962C8B-B14F-4D97-AF65-F5344CB8AC3E}">
        <p14:creationId xmlns:p14="http://schemas.microsoft.com/office/powerpoint/2010/main" val="3409028720"/>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1" name="whoosh.wav"/>
          </p:stSnd>
        </p:sndAc>
      </p:transition>
    </mc:Choice>
    <mc:Fallback xmlns="">
      <p:transition advClick="0" advTm="6000">
        <p:cover/>
        <p:sndAc>
          <p:stSnd>
            <p:snd r:embed="rId3" name="whoosh.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66ED37-18AE-426A-B712-28E84640D712}"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85F51-9106-4465-A18F-F223E312E38E}" type="slidenum">
              <a:rPr lang="en-US" smtClean="0"/>
              <a:pPr/>
              <a:t>‹#›</a:t>
            </a:fld>
            <a:endParaRPr lang="en-US"/>
          </a:p>
        </p:txBody>
      </p:sp>
    </p:spTree>
    <p:extLst>
      <p:ext uri="{BB962C8B-B14F-4D97-AF65-F5344CB8AC3E}">
        <p14:creationId xmlns:p14="http://schemas.microsoft.com/office/powerpoint/2010/main" val="816248008"/>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1" name="whoosh.wav"/>
          </p:stSnd>
        </p:sndAc>
      </p:transition>
    </mc:Choice>
    <mc:Fallback xmlns="">
      <p:transition advClick="0" advTm="6000">
        <p:cover/>
        <p:sndAc>
          <p:stSnd>
            <p:snd r:embed="rId3" name="whoosh.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D37-18AE-426A-B712-28E84640D712}" type="datetimeFigureOut">
              <a:rPr lang="en-US" smtClean="0"/>
              <a:pPr/>
              <a:t>10/20/2017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85F51-9106-4465-A18F-F223E312E38E}" type="slidenum">
              <a:rPr lang="en-US" smtClean="0"/>
              <a:pPr/>
              <a:t>‹#›</a:t>
            </a:fld>
            <a:endParaRPr lang="en-US"/>
          </a:p>
        </p:txBody>
      </p:sp>
    </p:spTree>
    <p:extLst>
      <p:ext uri="{BB962C8B-B14F-4D97-AF65-F5344CB8AC3E}">
        <p14:creationId xmlns:p14="http://schemas.microsoft.com/office/powerpoint/2010/main" val="837411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advClick="0" advTm="6000">
        <p:cover/>
        <p:sndAc>
          <p:stSnd>
            <p:snd r:embed="rId13" name="whoosh.wav"/>
          </p:stSnd>
        </p:sndAc>
      </p:transition>
    </mc:Choice>
    <mc:Fallback xmlns="">
      <p:transition advClick="0" advTm="6000">
        <p:cover/>
        <p:sndAc>
          <p:stSnd>
            <p:snd r:embed="rId14" name="whoosh.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1.jp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1.jp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850900"/>
          </a:xfrm>
        </p:spPr>
        <p:txBody>
          <a:bodyPr/>
          <a:lstStyle/>
          <a:p>
            <a:r>
              <a:rPr lang="en-US" b="1" dirty="0"/>
              <a:t>The Story of your ORS Abstract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23" y="5257800"/>
            <a:ext cx="8246754" cy="1600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371600"/>
            <a:ext cx="3065961" cy="3327400"/>
          </a:xfrm>
          <a:prstGeom prst="rect">
            <a:avLst/>
          </a:prstGeom>
        </p:spPr>
      </p:pic>
    </p:spTree>
    <p:extLst>
      <p:ext uri="{BB962C8B-B14F-4D97-AF65-F5344CB8AC3E}">
        <p14:creationId xmlns:p14="http://schemas.microsoft.com/office/powerpoint/2010/main" val="1840121501"/>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5" name="whoosh.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normAutofit fontScale="90000"/>
          </a:bodyPr>
          <a:lstStyle/>
          <a:p>
            <a:r>
              <a:rPr lang="en-US" i="1" dirty="0"/>
              <a:t>Q: How are abstracts scored?</a:t>
            </a:r>
            <a:br>
              <a:rPr lang="en-US" i="1" dirty="0"/>
            </a:br>
            <a:r>
              <a:rPr lang="en-US" dirty="0"/>
              <a:t/>
            </a:r>
            <a:br>
              <a:rPr lang="en-US" dirty="0"/>
            </a:br>
            <a:r>
              <a:rPr lang="en-US" b="1" dirty="0"/>
              <a:t>1 = Superior (highest rank, exceptional)</a:t>
            </a:r>
            <a:r>
              <a:rPr lang="en-US" dirty="0"/>
              <a:t/>
            </a:r>
            <a:br>
              <a:rPr lang="en-US" dirty="0"/>
            </a:br>
            <a:r>
              <a:rPr lang="en-US" dirty="0"/>
              <a:t/>
            </a:r>
            <a:br>
              <a:rPr lang="en-US" dirty="0"/>
            </a:br>
            <a:r>
              <a:rPr lang="en-US" dirty="0">
                <a:solidFill>
                  <a:srgbClr val="800080"/>
                </a:solidFill>
              </a:rPr>
              <a:t>Tip #2 :  This is what to strive for!!!!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3152026878"/>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1"/>
            <a:ext cx="8915400" cy="2533650"/>
          </a:xfrm>
        </p:spPr>
        <p:txBody>
          <a:bodyPr>
            <a:normAutofit fontScale="90000"/>
          </a:bodyPr>
          <a:lstStyle/>
          <a:p>
            <a:r>
              <a:rPr lang="en-US" dirty="0"/>
              <a:t/>
            </a:r>
            <a:br>
              <a:rPr lang="en-US" dirty="0"/>
            </a:br>
            <a:r>
              <a:rPr lang="en-US" dirty="0"/>
              <a:t/>
            </a:r>
            <a:br>
              <a:rPr lang="en-US" dirty="0"/>
            </a:br>
            <a:r>
              <a:rPr lang="en-US" dirty="0"/>
              <a:t>    </a:t>
            </a:r>
            <a:r>
              <a:rPr lang="en-US" b="1" dirty="0"/>
              <a:t>2 = Good (above average, highly              recommended)</a:t>
            </a:r>
            <a:br>
              <a:rPr lang="en-US" b="1" dirty="0"/>
            </a:br>
            <a:r>
              <a:rPr lang="en-US" b="1" dirty="0"/>
              <a:t/>
            </a:r>
            <a:br>
              <a:rPr lang="en-US" b="1" dirty="0"/>
            </a:br>
            <a:r>
              <a:rPr lang="en-US" b="1" dirty="0"/>
              <a:t>3= Acceptable (average rank)</a:t>
            </a:r>
            <a:br>
              <a:rPr lang="en-US" b="1" dirty="0"/>
            </a:br>
            <a:r>
              <a:rPr lang="en-US" b="1" dirty="0"/>
              <a:t/>
            </a:r>
            <a:br>
              <a:rPr lang="en-US" b="1" dirty="0"/>
            </a:br>
            <a:endParaRPr lang="en-US"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2198448813"/>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0"/>
            <a:ext cx="8915400" cy="2895599"/>
          </a:xfrm>
        </p:spPr>
        <p:txBody>
          <a:bodyPr>
            <a:normAutofit fontScale="90000"/>
          </a:bodyPr>
          <a:lstStyle/>
          <a:p>
            <a:r>
              <a:rPr lang="en-US" dirty="0"/>
              <a:t/>
            </a:r>
            <a:br>
              <a:rPr lang="en-US" dirty="0"/>
            </a:br>
            <a:r>
              <a:rPr lang="en-US" dirty="0"/>
              <a:t/>
            </a:r>
            <a:br>
              <a:rPr lang="en-US" dirty="0"/>
            </a:br>
            <a:r>
              <a:rPr lang="en-US" b="1" dirty="0"/>
              <a:t>4 = Marginal (second lowest, marginal consideration)</a:t>
            </a:r>
            <a:br>
              <a:rPr lang="en-US" b="1" dirty="0"/>
            </a:br>
            <a:r>
              <a:rPr lang="en-US" b="1" dirty="0"/>
              <a:t/>
            </a:r>
            <a:br>
              <a:rPr lang="en-US" b="1" dirty="0"/>
            </a:br>
            <a:r>
              <a:rPr lang="en-US" b="1" dirty="0"/>
              <a:t>5 = Poor (lowest rank, not considered </a:t>
            </a:r>
            <a:br>
              <a:rPr lang="en-US" b="1" dirty="0"/>
            </a:br>
            <a:r>
              <a:rPr lang="en-US" b="1" dirty="0"/>
              <a:t>due to bias and/or scientific flaws)</a:t>
            </a:r>
            <a:br>
              <a:rPr lang="en-US" b="1" dirty="0"/>
            </a:br>
            <a:r>
              <a:rPr lang="en-US" b="1" dirty="0"/>
              <a:t/>
            </a:r>
            <a:br>
              <a:rPr lang="en-US" b="1" dirty="0"/>
            </a:br>
            <a:endParaRPr lang="en-US"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921739980"/>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33650"/>
          </a:xfrm>
        </p:spPr>
        <p:txBody>
          <a:bodyPr>
            <a:normAutofit/>
          </a:bodyPr>
          <a:lstStyle/>
          <a:p>
            <a:r>
              <a:rPr lang="en-US" dirty="0"/>
              <a:t>After all 4 reviews have been received, the mean score is calculated.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3443917130"/>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305800" cy="2533650"/>
          </a:xfrm>
        </p:spPr>
        <p:txBody>
          <a:bodyPr>
            <a:normAutofit fontScale="90000"/>
          </a:bodyPr>
          <a:lstStyle/>
          <a:p>
            <a:pPr algn="l"/>
            <a:r>
              <a:rPr lang="en-US" dirty="0"/>
              <a:t/>
            </a:r>
            <a:br>
              <a:rPr lang="en-US" dirty="0"/>
            </a:br>
            <a:r>
              <a:rPr lang="en-US" dirty="0"/>
              <a:t/>
            </a:r>
            <a:br>
              <a:rPr lang="en-US" dirty="0"/>
            </a:br>
            <a:r>
              <a:rPr lang="en-US" dirty="0"/>
              <a:t/>
            </a:r>
            <a:br>
              <a:rPr lang="en-US" dirty="0"/>
            </a:br>
            <a:r>
              <a:rPr lang="en-US" dirty="0"/>
              <a:t/>
            </a:r>
            <a:br>
              <a:rPr lang="en-US" dirty="0"/>
            </a:br>
            <a:r>
              <a:rPr lang="en-US" dirty="0"/>
              <a:t>Now the Topic Chairs </a:t>
            </a:r>
            <a:br>
              <a:rPr lang="en-US" dirty="0"/>
            </a:br>
            <a:r>
              <a:rPr lang="en-US" dirty="0"/>
              <a:t>get to work: </a:t>
            </a:r>
            <a:br>
              <a:rPr lang="en-US" dirty="0"/>
            </a:br>
            <a:r>
              <a:rPr lang="en-US" dirty="0"/>
              <a:t/>
            </a:r>
            <a:br>
              <a:rPr lang="en-US" dirty="0"/>
            </a:br>
            <a:r>
              <a:rPr lang="en-US" dirty="0"/>
              <a:t>They select the </a:t>
            </a:r>
            <a:br>
              <a:rPr lang="en-US" dirty="0"/>
            </a:br>
            <a:r>
              <a:rPr lang="en-US" dirty="0"/>
              <a:t>highest scored and</a:t>
            </a:r>
            <a:br>
              <a:rPr lang="en-US" dirty="0"/>
            </a:br>
            <a:r>
              <a:rPr lang="en-US" dirty="0"/>
              <a:t>most innovative abstracts and organize them into podium sessions.</a:t>
            </a:r>
            <a:br>
              <a:rPr lang="en-US" dirty="0"/>
            </a:br>
            <a:r>
              <a:rPr lang="en-US" dirty="0"/>
              <a:t/>
            </a:r>
            <a:br>
              <a:rPr lang="en-US" dirty="0"/>
            </a:br>
            <a:endParaRPr lang="en-US" dirty="0"/>
          </a:p>
        </p:txBody>
      </p:sp>
      <p:pic>
        <p:nvPicPr>
          <p:cNvPr id="6146" name="Picture 2" descr="S:\Annual Meeting\2012\AM Photographs\Annual Meeting photos\Day_1_Orthopaedic_Research3\_MG_3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94168"/>
            <a:ext cx="3962399" cy="26417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3969495227"/>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5" name="whoosh.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lstStyle/>
          <a:p>
            <a:r>
              <a:rPr lang="en-US" dirty="0"/>
              <a:t>Podium sessions are created from abstracts scoring </a:t>
            </a:r>
            <a:br>
              <a:rPr lang="en-US" dirty="0"/>
            </a:br>
            <a:r>
              <a:rPr lang="en-US" dirty="0"/>
              <a:t> “1.0”  to “2.0.”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2000168565"/>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33650"/>
          </a:xfrm>
        </p:spPr>
        <p:txBody>
          <a:bodyPr>
            <a:normAutofit fontScale="90000"/>
          </a:bodyPr>
          <a:lstStyle/>
          <a:p>
            <a:r>
              <a:rPr lang="en-US" dirty="0"/>
              <a:t/>
            </a:r>
            <a:br>
              <a:rPr lang="en-US" dirty="0"/>
            </a:br>
            <a:r>
              <a:rPr lang="en-US" i="1" dirty="0"/>
              <a:t>Q: What happens if my abstract is</a:t>
            </a:r>
            <a:br>
              <a:rPr lang="en-US" i="1" dirty="0"/>
            </a:br>
            <a:r>
              <a:rPr lang="en-US" i="1" dirty="0"/>
              <a:t/>
            </a:r>
            <a:br>
              <a:rPr lang="en-US" i="1" dirty="0"/>
            </a:br>
            <a:r>
              <a:rPr lang="en-US" i="1" dirty="0"/>
              <a:t>accepted, but not as a podium </a:t>
            </a:r>
            <a:br>
              <a:rPr lang="en-US" i="1" dirty="0"/>
            </a:br>
            <a:r>
              <a:rPr lang="en-US" i="1" dirty="0"/>
              <a:t/>
            </a:r>
            <a:br>
              <a:rPr lang="en-US" i="1" dirty="0"/>
            </a:br>
            <a:r>
              <a:rPr lang="en-US" i="1" dirty="0"/>
              <a:t>presentation?</a:t>
            </a:r>
            <a:br>
              <a:rPr lang="en-US" i="1" dirty="0"/>
            </a:br>
            <a:r>
              <a:rPr lang="en-US" dirty="0"/>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703619009"/>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599"/>
            <a:ext cx="7772400" cy="4792209"/>
          </a:xfrm>
        </p:spPr>
        <p:txBody>
          <a:bodyPr>
            <a:normAutofit/>
          </a:bodyPr>
          <a:lstStyle/>
          <a:p>
            <a:r>
              <a:rPr lang="en-US" dirty="0"/>
              <a:t/>
            </a:r>
            <a:br>
              <a:rPr lang="en-US" dirty="0"/>
            </a:b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a:xfrm>
            <a:off x="1371600" y="381000"/>
            <a:ext cx="6400800" cy="914400"/>
          </a:xfrm>
        </p:spPr>
        <p:txBody>
          <a:bodyPr/>
          <a:lstStyle/>
          <a:p>
            <a:r>
              <a:rPr lang="en-US" dirty="0">
                <a:solidFill>
                  <a:schemeClr val="tx1"/>
                </a:solidFill>
              </a:rPr>
              <a:t>A: It is presented as a POSTER. </a:t>
            </a:r>
          </a:p>
          <a:p>
            <a:endParaRPr lang="en-US" dirty="0">
              <a:solidFill>
                <a:schemeClr val="tx1"/>
              </a:solidFill>
            </a:endParaRPr>
          </a:p>
          <a:p>
            <a:endParaRPr lang="en-US" dirty="0">
              <a:solidFill>
                <a:schemeClr val="tx1"/>
              </a:solidFill>
            </a:endParaRPr>
          </a:p>
        </p:txBody>
      </p:sp>
      <p:pic>
        <p:nvPicPr>
          <p:cNvPr id="7170" name="Picture 2" descr="S:\Annual Meeting\2012\AM Photographs\Annual Meeting photos\Day_2_Orthopaedic_Research3\_MG_8372 - Copy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9408" y="1219200"/>
            <a:ext cx="480072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320937801"/>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5" name="whoosh.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normAutofit fontScale="90000"/>
          </a:bodyPr>
          <a:lstStyle/>
          <a:p>
            <a:r>
              <a:rPr lang="en-US" dirty="0"/>
              <a:t>Program Meeting Day</a:t>
            </a:r>
            <a:br>
              <a:rPr lang="en-US" dirty="0"/>
            </a:br>
            <a:r>
              <a:rPr lang="en-US" dirty="0"/>
              <a:t/>
            </a:r>
            <a:br>
              <a:rPr lang="en-US" dirty="0"/>
            </a:br>
            <a:r>
              <a:rPr lang="en-US" dirty="0"/>
              <a:t>The Program Committee meets for </a:t>
            </a:r>
            <a:br>
              <a:rPr lang="en-US" dirty="0"/>
            </a:br>
            <a:r>
              <a:rPr lang="en-US" dirty="0"/>
              <a:t>2 days to review all suggested podium presentations and lays them out hour-by-hour, day-by-day.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3028303637"/>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792" t="23029"/>
          <a:stretch/>
        </p:blipFill>
        <p:spPr>
          <a:xfrm>
            <a:off x="368133" y="304800"/>
            <a:ext cx="4675019" cy="33528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8888" t="5477" r="10729"/>
          <a:stretch/>
        </p:blipFill>
        <p:spPr>
          <a:xfrm>
            <a:off x="5334000" y="1066800"/>
            <a:ext cx="3555728" cy="358140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3411472641"/>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6" name="whoosh.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228600"/>
            <a:ext cx="8991600" cy="984885"/>
          </a:xfrm>
          <a:prstGeom prst="rect">
            <a:avLst/>
          </a:prstGeom>
          <a:noFill/>
        </p:spPr>
        <p:txBody>
          <a:bodyPr wrap="square" rtlCol="0">
            <a:spAutoFit/>
          </a:bodyPr>
          <a:lstStyle/>
          <a:p>
            <a:r>
              <a:rPr lang="en-US" sz="3600" dirty="0"/>
              <a:t>Before submitting, check that you have</a:t>
            </a:r>
            <a:r>
              <a:rPr lang="en-US" sz="4000" dirty="0"/>
              <a:t>:</a:t>
            </a:r>
          </a:p>
          <a:p>
            <a:endParaRPr lang="en-US" dirty="0"/>
          </a:p>
        </p:txBody>
      </p:sp>
      <p:sp>
        <p:nvSpPr>
          <p:cNvPr id="7" name="Rectangle 6"/>
          <p:cNvSpPr/>
          <p:nvPr/>
        </p:nvSpPr>
        <p:spPr>
          <a:xfrm>
            <a:off x="203200" y="990600"/>
            <a:ext cx="8915400" cy="4031873"/>
          </a:xfrm>
          <a:prstGeom prst="rect">
            <a:avLst/>
          </a:prstGeom>
        </p:spPr>
        <p:txBody>
          <a:bodyPr wrap="square">
            <a:spAutoFit/>
          </a:bodyPr>
          <a:lstStyle/>
          <a:p>
            <a:pPr marL="285750" indent="-285750">
              <a:buFont typeface="Arial" pitchFamily="34" charset="0"/>
              <a:buChar char="•"/>
            </a:pPr>
            <a:r>
              <a:rPr lang="en-US" sz="3200" dirty="0"/>
              <a:t>Correct Title, Authors,  Institution(s), Keywords </a:t>
            </a:r>
          </a:p>
          <a:p>
            <a:endParaRPr lang="en-US" sz="3200" dirty="0"/>
          </a:p>
          <a:p>
            <a:pPr marL="285750" indent="-285750">
              <a:buFont typeface="Arial" pitchFamily="34" charset="0"/>
              <a:buChar char="•"/>
            </a:pPr>
            <a:r>
              <a:rPr lang="en-US" sz="3200" dirty="0"/>
              <a:t>Introduction, Methods, Results, Discussion, Significance, Acknowledgements, References</a:t>
            </a:r>
          </a:p>
          <a:p>
            <a:endParaRPr lang="en-US" sz="3200" dirty="0"/>
          </a:p>
          <a:p>
            <a:pPr marL="285750" indent="-285750">
              <a:buFont typeface="Arial" pitchFamily="34" charset="0"/>
              <a:buChar char="•"/>
            </a:pPr>
            <a:r>
              <a:rPr lang="en-US" sz="3200" dirty="0"/>
              <a:t>Disclosures  </a:t>
            </a:r>
          </a:p>
          <a:p>
            <a:endParaRPr lang="en-US" sz="3200" dirty="0"/>
          </a:p>
          <a:p>
            <a:pPr marL="285750" indent="-285750">
              <a:buFont typeface="Arial" pitchFamily="34" charset="0"/>
              <a:buChar char="•"/>
            </a:pPr>
            <a:r>
              <a:rPr lang="en-US" sz="3200" dirty="0"/>
              <a:t>Checked all necessary </a:t>
            </a:r>
            <a:r>
              <a:rPr lang="en-US" sz="3200" dirty="0" smtClean="0"/>
              <a:t>boxes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372693347"/>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655" y="838200"/>
            <a:ext cx="7772400" cy="2362199"/>
          </a:xfrm>
        </p:spPr>
        <p:txBody>
          <a:bodyPr>
            <a:normAutofit fontScale="90000"/>
          </a:bodyPr>
          <a:lstStyle/>
          <a:p>
            <a:r>
              <a:rPr lang="en-US" sz="3600" dirty="0"/>
              <a:t/>
            </a:r>
            <a:br>
              <a:rPr lang="en-US" sz="3600" dirty="0"/>
            </a:br>
            <a:r>
              <a:rPr lang="en-US" sz="3600" dirty="0"/>
              <a:t/>
            </a:r>
            <a:br>
              <a:rPr lang="en-US" sz="3600" dirty="0"/>
            </a:br>
            <a:r>
              <a:rPr lang="en-US" sz="3600" dirty="0"/>
              <a:t>The committee also checks for multiple abstracts from the same group that are very similar, but happen to have different titles. These are either rejected or the group is asked to combine them.</a:t>
            </a:r>
            <a:br>
              <a:rPr lang="en-US" sz="3600" dirty="0"/>
            </a:br>
            <a:r>
              <a:rPr lang="en-US" sz="2700" dirty="0"/>
              <a:t/>
            </a:r>
            <a:br>
              <a:rPr lang="en-US" sz="2700" dirty="0"/>
            </a:br>
            <a:r>
              <a:rPr lang="en-US" dirty="0">
                <a:solidFill>
                  <a:srgbClr val="800080"/>
                </a:solidFill>
              </a:rPr>
              <a:t>Tip #3  </a:t>
            </a:r>
            <a:br>
              <a:rPr lang="en-US" dirty="0">
                <a:solidFill>
                  <a:srgbClr val="800080"/>
                </a:solidFill>
              </a:rPr>
            </a:br>
            <a:r>
              <a:rPr lang="en-US" dirty="0">
                <a:solidFill>
                  <a:srgbClr val="800080"/>
                </a:solidFill>
              </a:rPr>
              <a:t>Best to avoid this altogether.</a:t>
            </a:r>
            <a:br>
              <a:rPr lang="en-US" dirty="0">
                <a:solidFill>
                  <a:srgbClr val="800080"/>
                </a:solidFill>
              </a:rPr>
            </a:br>
            <a:r>
              <a:rPr lang="en-US" dirty="0">
                <a:solidFill>
                  <a:srgbClr val="800080"/>
                </a:solidFill>
              </a:rPr>
              <a:t>The committee is pretty smart.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2437773016"/>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7400" y="1295400"/>
            <a:ext cx="2743199" cy="1543051"/>
          </a:xfrm>
        </p:spPr>
        <p:txBody>
          <a:bodyPr>
            <a:normAutofit/>
          </a:bodyPr>
          <a:lstStyle/>
          <a:p>
            <a:r>
              <a:rPr lang="en-US" dirty="0"/>
              <a:t>  Finished!!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345" y="457200"/>
            <a:ext cx="5181600" cy="3886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3015449993"/>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5" name="whoosh.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a:normAutofit fontScale="90000"/>
          </a:bodyPr>
          <a:lstStyle/>
          <a:p>
            <a:r>
              <a:rPr lang="en-US" dirty="0"/>
              <a:t/>
            </a:r>
            <a:br>
              <a:rPr lang="en-US" dirty="0"/>
            </a:br>
            <a:r>
              <a:rPr lang="en-US" dirty="0"/>
              <a:t/>
            </a:r>
            <a:br>
              <a:rPr lang="en-US" dirty="0"/>
            </a:br>
            <a:r>
              <a:rPr lang="en-US" dirty="0"/>
              <a:t>After the Program is finalized it is entered into our system.</a:t>
            </a:r>
            <a:br>
              <a:rPr lang="en-US" dirty="0"/>
            </a:br>
            <a:r>
              <a:rPr lang="en-US" dirty="0"/>
              <a:t/>
            </a:r>
            <a:br>
              <a:rPr lang="en-US" dirty="0"/>
            </a:br>
            <a:r>
              <a:rPr lang="en-US" dirty="0"/>
              <a:t>The presenter is sent an acceptance </a:t>
            </a:r>
            <a:r>
              <a:rPr lang="en-US" dirty="0">
                <a:solidFill>
                  <a:srgbClr val="00B050"/>
                </a:solidFill>
                <a:sym typeface="Wingdings" pitchFamily="2" charset="2"/>
              </a:rPr>
              <a:t></a:t>
            </a:r>
            <a:r>
              <a:rPr lang="en-US" dirty="0">
                <a:sym typeface="Wingdings" pitchFamily="2" charset="2"/>
              </a:rPr>
              <a:t> or rejection </a:t>
            </a:r>
            <a:r>
              <a:rPr lang="en-US" dirty="0">
                <a:solidFill>
                  <a:schemeClr val="accent2"/>
                </a:solidFill>
                <a:sym typeface="Wingdings" pitchFamily="2" charset="2"/>
              </a:rPr>
              <a:t></a:t>
            </a:r>
            <a:r>
              <a:rPr lang="en-US" dirty="0">
                <a:sym typeface="Wingdings" pitchFamily="2" charset="2"/>
              </a:rPr>
              <a:t> notice.  Co-authors are also sent a copy of the notice. </a:t>
            </a:r>
            <a:br>
              <a:rPr lang="en-US" dirty="0">
                <a:sym typeface="Wingdings" pitchFamily="2" charset="2"/>
              </a:rPr>
            </a:br>
            <a:r>
              <a:rPr lang="en-US" dirty="0">
                <a:sym typeface="Wingdings" pitchFamily="2" charset="2"/>
              </a:rPr>
              <a:t/>
            </a:r>
            <a:br>
              <a:rPr lang="en-US" dirty="0">
                <a:sym typeface="Wingdings" pitchFamily="2" charset="2"/>
              </a:rPr>
            </a:br>
            <a:r>
              <a:rPr lang="en-US" dirty="0">
                <a:sym typeface="Wingdings" pitchFamily="2" charset="2"/>
              </a:rPr>
              <a:t/>
            </a:r>
            <a:br>
              <a:rPr lang="en-US" dirty="0">
                <a:sym typeface="Wingdings" pitchFamily="2" charset="2"/>
              </a:rPr>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203882009"/>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normAutofit fontScale="90000"/>
          </a:bodyPr>
          <a:lstStyle/>
          <a:p>
            <a:r>
              <a:rPr lang="en-US" dirty="0"/>
              <a:t/>
            </a:r>
            <a:br>
              <a:rPr lang="en-US" dirty="0"/>
            </a:br>
            <a:r>
              <a:rPr lang="en-US" dirty="0"/>
              <a:t/>
            </a:r>
            <a:br>
              <a:rPr lang="en-US" dirty="0"/>
            </a:br>
            <a:r>
              <a:rPr lang="en-US" dirty="0">
                <a:sym typeface="Wingdings" pitchFamily="2" charset="2"/>
              </a:rPr>
              <a:t/>
            </a:r>
            <a:br>
              <a:rPr lang="en-US" dirty="0">
                <a:sym typeface="Wingdings" pitchFamily="2" charset="2"/>
              </a:rPr>
            </a:b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912421"/>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9906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753405053"/>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6" name="whoosh.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342899"/>
            <a:ext cx="8915400" cy="2533650"/>
          </a:xfrm>
        </p:spPr>
        <p:txBody>
          <a:bodyPr>
            <a:normAutofit fontScale="90000"/>
          </a:bodyPr>
          <a:lstStyle/>
          <a:p>
            <a:r>
              <a:rPr lang="en-US" dirty="0"/>
              <a:t/>
            </a:r>
            <a:br>
              <a:rPr lang="en-US" dirty="0"/>
            </a:br>
            <a:r>
              <a:rPr lang="en-US" dirty="0">
                <a:solidFill>
                  <a:srgbClr val="800080"/>
                </a:solidFill>
              </a:rPr>
              <a:t>Tip #4 – If your abstract is rejected</a:t>
            </a:r>
            <a:br>
              <a:rPr lang="en-US" dirty="0">
                <a:solidFill>
                  <a:srgbClr val="800080"/>
                </a:solidFill>
              </a:rPr>
            </a:br>
            <a:r>
              <a:rPr lang="en-US" dirty="0">
                <a:solidFill>
                  <a:srgbClr val="800080"/>
                </a:solidFill>
              </a:rPr>
              <a:t>try again next year. </a:t>
            </a:r>
            <a:br>
              <a:rPr lang="en-US" dirty="0">
                <a:solidFill>
                  <a:srgbClr val="800080"/>
                </a:solidFill>
              </a:rPr>
            </a:br>
            <a:r>
              <a:rPr lang="en-US" i="1" dirty="0"/>
              <a:t/>
            </a:r>
            <a:br>
              <a:rPr lang="en-US" i="1" dirty="0"/>
            </a:br>
            <a:endParaRPr lang="en-US" i="1"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6787" y="2438400"/>
            <a:ext cx="4050425" cy="208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188612444"/>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5" name="whoosh.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533650"/>
          </a:xfrm>
        </p:spPr>
        <p:txBody>
          <a:bodyPr>
            <a:normAutofit fontScale="90000"/>
          </a:bodyPr>
          <a:lstStyle/>
          <a:p>
            <a:r>
              <a:rPr lang="en-US" dirty="0"/>
              <a:t/>
            </a:r>
            <a:br>
              <a:rPr lang="en-US" dirty="0"/>
            </a:br>
            <a:r>
              <a:rPr lang="en-US" dirty="0"/>
              <a:t/>
            </a:r>
            <a:br>
              <a:rPr lang="en-US" dirty="0"/>
            </a:br>
            <a:r>
              <a:rPr lang="en-US" dirty="0">
                <a:solidFill>
                  <a:srgbClr val="9900FF"/>
                </a:solidFill>
              </a:rPr>
              <a:t>Tip #6</a:t>
            </a:r>
            <a:br>
              <a:rPr lang="en-US" dirty="0">
                <a:solidFill>
                  <a:srgbClr val="9900FF"/>
                </a:solidFill>
              </a:rPr>
            </a:br>
            <a:r>
              <a:rPr lang="en-US" dirty="0">
                <a:solidFill>
                  <a:srgbClr val="9900FF"/>
                </a:solidFill>
              </a:rPr>
              <a:t/>
            </a:r>
            <a:br>
              <a:rPr lang="en-US" dirty="0">
                <a:solidFill>
                  <a:srgbClr val="9900FF"/>
                </a:solidFill>
              </a:rPr>
            </a:br>
            <a:r>
              <a:rPr lang="en-US" dirty="0">
                <a:solidFill>
                  <a:srgbClr val="9900FF"/>
                </a:solidFill>
              </a:rPr>
              <a:t>If your PRESENTER moves to another institution, or gets a new email address – be sure to inform us.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92" y="5236029"/>
            <a:ext cx="8246754" cy="1600200"/>
          </a:xfrm>
          <a:prstGeom prst="rect">
            <a:avLst/>
          </a:prstGeom>
        </p:spPr>
      </p:pic>
    </p:spTree>
    <p:extLst>
      <p:ext uri="{BB962C8B-B14F-4D97-AF65-F5344CB8AC3E}">
        <p14:creationId xmlns:p14="http://schemas.microsoft.com/office/powerpoint/2010/main" val="3467523511"/>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solidFill>
                  <a:srgbClr val="9900FF"/>
                </a:solidFill>
              </a:rPr>
              <a:t>Tip #7</a:t>
            </a:r>
            <a:br>
              <a:rPr lang="en-US" dirty="0">
                <a:solidFill>
                  <a:srgbClr val="9900FF"/>
                </a:solidFill>
              </a:rPr>
            </a:br>
            <a:r>
              <a:rPr lang="en-US" dirty="0">
                <a:solidFill>
                  <a:srgbClr val="9900FF"/>
                </a:solidFill>
              </a:rPr>
              <a:t/>
            </a:r>
            <a:br>
              <a:rPr lang="en-US" dirty="0">
                <a:solidFill>
                  <a:srgbClr val="9900FF"/>
                </a:solidFill>
              </a:rPr>
            </a:br>
            <a:r>
              <a:rPr lang="en-US" dirty="0">
                <a:solidFill>
                  <a:srgbClr val="9900FF"/>
                </a:solidFill>
              </a:rPr>
              <a:t>Register for the meeting!</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2015581858"/>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solidFill>
                  <a:srgbClr val="9900FF"/>
                </a:solidFill>
              </a:rPr>
              <a:t>Tip #8</a:t>
            </a:r>
            <a:br>
              <a:rPr lang="en-US" dirty="0">
                <a:solidFill>
                  <a:srgbClr val="9900FF"/>
                </a:solidFill>
              </a:rPr>
            </a:br>
            <a:r>
              <a:rPr lang="en-US" dirty="0">
                <a:solidFill>
                  <a:srgbClr val="9900FF"/>
                </a:solidFill>
              </a:rPr>
              <a:t/>
            </a:r>
            <a:br>
              <a:rPr lang="en-US" dirty="0">
                <a:solidFill>
                  <a:srgbClr val="9900FF"/>
                </a:solidFill>
              </a:rPr>
            </a:br>
            <a:r>
              <a:rPr lang="en-US" dirty="0">
                <a:solidFill>
                  <a:srgbClr val="9900FF"/>
                </a:solidFill>
              </a:rPr>
              <a:t>If you are not a member of the ORS -</a:t>
            </a:r>
            <a:br>
              <a:rPr lang="en-US" dirty="0">
                <a:solidFill>
                  <a:srgbClr val="9900FF"/>
                </a:solidFill>
              </a:rPr>
            </a:br>
            <a:r>
              <a:rPr lang="en-US" dirty="0">
                <a:solidFill>
                  <a:srgbClr val="9900FF"/>
                </a:solidFill>
              </a:rPr>
              <a:t>JOIN! </a:t>
            </a:r>
            <a:br>
              <a:rPr lang="en-US" dirty="0">
                <a:solidFill>
                  <a:srgbClr val="9900FF"/>
                </a:solidFill>
              </a:rPr>
            </a:br>
            <a:r>
              <a:rPr lang="en-US" dirty="0"/>
              <a:t/>
            </a:r>
            <a:br>
              <a:rPr lang="en-US" dirty="0"/>
            </a:br>
            <a:r>
              <a:rPr lang="en-US" dirty="0"/>
              <a:t>http://www.ors.org/membership/</a:t>
            </a:r>
            <a:br>
              <a:rPr lang="en-US" dirty="0"/>
            </a:br>
            <a:r>
              <a:rPr lang="en-US" dirty="0"/>
              <a:t/>
            </a:r>
            <a:br>
              <a:rPr lang="en-US" dirty="0"/>
            </a:br>
            <a:r>
              <a:rPr lang="en-US" dirty="0"/>
              <a:t/>
            </a:r>
            <a:br>
              <a:rPr lang="en-US" dirty="0"/>
            </a:br>
            <a:r>
              <a:rPr lang="en-US" dirty="0"/>
              <a:t/>
            </a:r>
            <a:br>
              <a:rPr lang="en-US"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144974104"/>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38200"/>
            <a:ext cx="7772400" cy="1371600"/>
          </a:xfrm>
        </p:spPr>
        <p:txBody>
          <a:bodyPr>
            <a:normAutofit fontScale="90000"/>
          </a:bodyPr>
          <a:lstStyle/>
          <a:p>
            <a:r>
              <a:rPr lang="en-US" dirty="0">
                <a:solidFill>
                  <a:srgbClr val="9900FF"/>
                </a:solidFill>
              </a:rPr>
              <a:t>Thank you for </a:t>
            </a:r>
            <a:br>
              <a:rPr lang="en-US" dirty="0">
                <a:solidFill>
                  <a:srgbClr val="9900FF"/>
                </a:solidFill>
              </a:rPr>
            </a:br>
            <a:r>
              <a:rPr lang="en-US" dirty="0">
                <a:solidFill>
                  <a:srgbClr val="9900FF"/>
                </a:solidFill>
              </a:rPr>
              <a:t>submitting your abstract!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421189776"/>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5" name="whoosh.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990851"/>
          </a:xfrm>
        </p:spPr>
        <p:txBody>
          <a:bodyPr>
            <a:normAutofit fontScale="90000"/>
          </a:bodyPr>
          <a:lstStyle/>
          <a:p>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solidFill>
                  <a:schemeClr val="accent1">
                    <a:lumMod val="75000"/>
                  </a:schemeClr>
                </a:solidFill>
              </a:rPr>
              <a:t>“</a:t>
            </a:r>
            <a:r>
              <a:rPr lang="en-US" dirty="0">
                <a:solidFill>
                  <a:schemeClr val="accent1">
                    <a:lumMod val="75000"/>
                  </a:schemeClr>
                </a:solidFill>
              </a:rPr>
              <a:t>You have successfully </a:t>
            </a:r>
            <a:br>
              <a:rPr lang="en-US" dirty="0">
                <a:solidFill>
                  <a:schemeClr val="accent1">
                    <a:lumMod val="75000"/>
                  </a:schemeClr>
                </a:solidFill>
              </a:rPr>
            </a:br>
            <a:r>
              <a:rPr lang="en-US" dirty="0">
                <a:solidFill>
                  <a:schemeClr val="accent1">
                    <a:lumMod val="75000"/>
                  </a:schemeClr>
                </a:solidFill>
              </a:rPr>
              <a:t>submitted an abstract!”</a:t>
            </a:r>
            <a:br>
              <a:rPr lang="en-US" dirty="0">
                <a:solidFill>
                  <a:schemeClr val="accent1">
                    <a:lumMod val="75000"/>
                  </a:schemeClr>
                </a:solidFill>
              </a:rPr>
            </a:br>
            <a:r>
              <a:rPr lang="en-US" dirty="0"/>
              <a:t/>
            </a:r>
            <a:br>
              <a:rPr lang="en-US" dirty="0"/>
            </a:br>
            <a:r>
              <a:rPr lang="en-US" i="1" dirty="0"/>
              <a:t>Make sure you get an online confirmation of your submission. </a:t>
            </a:r>
            <a:br>
              <a:rPr lang="en-US" i="1" dirty="0"/>
            </a:br>
            <a:r>
              <a:rPr lang="en-US" i="1" dirty="0"/>
              <a:t/>
            </a:r>
            <a:br>
              <a:rPr lang="en-US" i="1" dirty="0"/>
            </a:br>
            <a:r>
              <a:rPr lang="en-US" dirty="0"/>
              <a:t/>
            </a:r>
            <a:br>
              <a:rPr lang="en-US" dirty="0"/>
            </a:br>
            <a:r>
              <a:rPr lang="en-US" dirty="0"/>
              <a:t/>
            </a:r>
            <a:br>
              <a:rPr lang="en-US" dirty="0"/>
            </a:br>
            <a:r>
              <a:rPr lang="en-US" dirty="0"/>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2861334188"/>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990851"/>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Your abstract is sent to </a:t>
            </a:r>
            <a:br>
              <a:rPr lang="en-US" dirty="0"/>
            </a:br>
            <a:r>
              <a:rPr lang="en-US" dirty="0"/>
              <a:t/>
            </a:r>
            <a:br>
              <a:rPr lang="en-US" dirty="0"/>
            </a:br>
            <a:r>
              <a:rPr lang="en-US" dirty="0"/>
              <a:t>four (4) ORS Reviewers </a:t>
            </a:r>
            <a:br>
              <a:rPr lang="en-US" dirty="0"/>
            </a:br>
            <a:r>
              <a:rPr lang="en-US" dirty="0"/>
              <a:t/>
            </a:r>
            <a:br>
              <a:rPr lang="en-US" dirty="0"/>
            </a:br>
            <a:r>
              <a:rPr lang="en-US" dirty="0"/>
              <a:t>to be scored. </a:t>
            </a:r>
            <a:br>
              <a:rPr lang="en-US" dirty="0"/>
            </a:br>
            <a:r>
              <a:rPr lang="en-US" dirty="0"/>
              <a:t/>
            </a:r>
            <a:br>
              <a:rPr lang="en-US" dirty="0"/>
            </a:br>
            <a:r>
              <a:rPr lang="en-US" dirty="0"/>
              <a:t/>
            </a:r>
            <a:br>
              <a:rPr lang="en-US" dirty="0"/>
            </a:br>
            <a:r>
              <a:rPr lang="en-US" dirty="0"/>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449125218"/>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133600"/>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i="1" dirty="0"/>
              <a:t>Q: How many ORS reviewers are there??</a:t>
            </a:r>
            <a:br>
              <a:rPr lang="en-US" i="1"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5" y="2133600"/>
            <a:ext cx="2762250" cy="2762250"/>
          </a:xfrm>
          <a:prstGeom prst="rect">
            <a:avLst/>
          </a:prstGeom>
        </p:spPr>
      </p:pic>
    </p:spTree>
    <p:extLst>
      <p:ext uri="{BB962C8B-B14F-4D97-AF65-F5344CB8AC3E}">
        <p14:creationId xmlns:p14="http://schemas.microsoft.com/office/powerpoint/2010/main" val="1104398849"/>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5" name="whoosh.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normAutofit fontScale="90000"/>
          </a:bodyPr>
          <a:lstStyle/>
          <a:p>
            <a:r>
              <a:rPr lang="en-US" dirty="0"/>
              <a:t/>
            </a:r>
            <a:br>
              <a:rPr lang="en-US" dirty="0"/>
            </a:br>
            <a:r>
              <a:rPr lang="en-US" dirty="0"/>
              <a:t>Which reviewers will review </a:t>
            </a:r>
            <a:br>
              <a:rPr lang="en-US" dirty="0"/>
            </a:br>
            <a:r>
              <a:rPr lang="en-US" i="1" dirty="0"/>
              <a:t>MY </a:t>
            </a:r>
            <a:r>
              <a:rPr lang="en-US" dirty="0"/>
              <a:t>abstract??</a:t>
            </a:r>
            <a:br>
              <a:rPr lang="en-US" dirty="0"/>
            </a:br>
            <a:r>
              <a:rPr lang="en-US" sz="4000" dirty="0"/>
              <a:t/>
            </a:r>
            <a:br>
              <a:rPr lang="en-US" sz="4000" dirty="0"/>
            </a:br>
            <a:r>
              <a:rPr lang="en-US" sz="4000" dirty="0"/>
              <a:t>Reviewers are assigned to review abstracts based on </a:t>
            </a:r>
            <a:br>
              <a:rPr lang="en-US" sz="4000" dirty="0"/>
            </a:br>
            <a:r>
              <a:rPr lang="en-US" sz="4000" b="1" dirty="0"/>
              <a:t>the first, second and third keywords </a:t>
            </a:r>
            <a:br>
              <a:rPr lang="en-US" sz="4000" b="1" dirty="0"/>
            </a:br>
            <a:r>
              <a:rPr lang="en-US" sz="4000" dirty="0"/>
              <a:t> selected during submission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2506017744"/>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4" name="whoosh.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1"/>
            <a:ext cx="8229600" cy="2533650"/>
          </a:xfrm>
        </p:spPr>
        <p:txBody>
          <a:bodyPr>
            <a:normAutofit fontScale="90000"/>
          </a:bodyPr>
          <a:lstStyle/>
          <a:p>
            <a:r>
              <a:rPr lang="en-US" dirty="0">
                <a:solidFill>
                  <a:srgbClr val="800080"/>
                </a:solidFill>
              </a:rPr>
              <a:t>TIP #1:</a:t>
            </a:r>
            <a:r>
              <a:rPr lang="en-US" dirty="0"/>
              <a:t/>
            </a:r>
            <a:br>
              <a:rPr lang="en-US" dirty="0"/>
            </a:br>
            <a:r>
              <a:rPr lang="en-US" dirty="0"/>
              <a:t/>
            </a:r>
            <a:br>
              <a:rPr lang="en-US" dirty="0"/>
            </a:br>
            <a:r>
              <a:rPr lang="en-US" dirty="0">
                <a:solidFill>
                  <a:srgbClr val="800080"/>
                </a:solidFill>
              </a:rPr>
              <a:t>Be sure to select the “right” keywords and </a:t>
            </a:r>
            <a:br>
              <a:rPr lang="en-US" dirty="0">
                <a:solidFill>
                  <a:srgbClr val="800080"/>
                </a:solidFill>
              </a:rPr>
            </a:br>
            <a:r>
              <a:rPr lang="en-US" dirty="0">
                <a:solidFill>
                  <a:srgbClr val="800080"/>
                </a:solidFill>
              </a:rPr>
              <a:t>the order matters, so put the most relevant first.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2812997681"/>
      </p:ext>
    </p:extLst>
  </p:cSld>
  <p:clrMapOvr>
    <a:masterClrMapping/>
  </p:clrMapOvr>
  <mc:AlternateContent xmlns:mc="http://schemas.openxmlformats.org/markup-compatibility/2006" xmlns:p14="http://schemas.microsoft.com/office/powerpoint/2010/main">
    <mc:Choice Requires="p14">
      <p:transition p14:dur="250" advClick="0" advTm="5000">
        <p:cover/>
        <p:sndAc>
          <p:stSnd>
            <p:snd r:embed="rId2" name="whoosh.wav"/>
          </p:stSnd>
        </p:sndAc>
      </p:transition>
    </mc:Choice>
    <mc:Fallback xmlns="">
      <p:transition advClick="0" advTm="5000">
        <p:cover/>
        <p:sndAc>
          <p:stSnd>
            <p:snd r:embed="rId4" name="whoosh.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8001000" cy="3962400"/>
          </a:xfrm>
        </p:spPr>
        <p:txBody>
          <a:bodyPr>
            <a:normAutofit/>
          </a:bodyPr>
          <a:lstStyle/>
          <a:p>
            <a:pPr algn="r"/>
            <a:r>
              <a:rPr lang="en-US" sz="3800" dirty="0"/>
              <a:t>All abstracts go through a </a:t>
            </a:r>
            <a:br>
              <a:rPr lang="en-US" sz="3800" dirty="0"/>
            </a:br>
            <a:r>
              <a:rPr lang="en-US" sz="3800" dirty="0"/>
              <a:t>“blinded” peer review process</a:t>
            </a:r>
            <a:br>
              <a:rPr lang="en-US" sz="3800" dirty="0"/>
            </a:br>
            <a:r>
              <a:rPr lang="en-US" sz="3800" dirty="0"/>
              <a:t/>
            </a:r>
            <a:br>
              <a:rPr lang="en-US" sz="3800" dirty="0"/>
            </a:br>
            <a:r>
              <a:rPr lang="en-US" sz="3800" dirty="0"/>
              <a:t>meaning = abstracts do not </a:t>
            </a:r>
            <a:br>
              <a:rPr lang="en-US" sz="3800" dirty="0"/>
            </a:br>
            <a:r>
              <a:rPr lang="en-US" sz="3800" dirty="0"/>
              <a:t>include author’s names, institution(s), references or acknowledgements</a:t>
            </a:r>
          </a:p>
        </p:txBody>
      </p:sp>
      <p:sp>
        <p:nvSpPr>
          <p:cNvPr id="3" name="Subtitle 2"/>
          <p:cNvSpPr>
            <a:spLocks noGrp="1"/>
          </p:cNvSpPr>
          <p:nvPr>
            <p:ph type="subTitle" idx="1"/>
          </p:nvPr>
        </p:nvSpPr>
        <p:spPr>
          <a:xfrm>
            <a:off x="0" y="4114800"/>
            <a:ext cx="9067800" cy="990600"/>
          </a:xfrm>
        </p:spPr>
        <p:txBody>
          <a:bodyPr>
            <a:normAutofit/>
          </a:bodyPr>
          <a:lstStyle/>
          <a:p>
            <a:r>
              <a:rPr lang="en-US" sz="2000" dirty="0"/>
              <a:t>**Please note, although you may think they are, no reviewers are</a:t>
            </a:r>
            <a:r>
              <a:rPr lang="en-US" sz="2000" dirty="0">
                <a:solidFill>
                  <a:schemeClr val="tx1"/>
                </a:solidFill>
              </a:rPr>
              <a:t> </a:t>
            </a:r>
          </a:p>
          <a:p>
            <a:r>
              <a:rPr lang="en-US" sz="2000" dirty="0">
                <a:solidFill>
                  <a:schemeClr val="tx1"/>
                </a:solidFill>
              </a:rPr>
              <a:t>actually </a:t>
            </a:r>
            <a:r>
              <a:rPr lang="en-US" sz="2000" dirty="0"/>
              <a:t>blindfolded during the review process </a:t>
            </a:r>
            <a:r>
              <a:rPr lang="en-US" sz="2000" dirty="0">
                <a:sym typeface="Wingdings" pitchFamily="2" charset="2"/>
              </a:rPr>
              <a:t></a:t>
            </a:r>
            <a:endParaRPr lang="en-US" sz="20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76201"/>
            <a:ext cx="189960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503937220"/>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5" name="whoosh.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8229600" cy="2533650"/>
          </a:xfrm>
        </p:spPr>
        <p:txBody>
          <a:bodyPr>
            <a:normAutofit fontScale="90000"/>
          </a:bodyPr>
          <a:lstStyle/>
          <a:p>
            <a:r>
              <a:rPr lang="en-US" dirty="0"/>
              <a:t/>
            </a:r>
            <a:br>
              <a:rPr lang="en-US" dirty="0"/>
            </a:br>
            <a:r>
              <a:rPr lang="en-US" i="1" dirty="0"/>
              <a:t>Q: What if there is a conflict?</a:t>
            </a:r>
            <a:br>
              <a:rPr lang="en-US" i="1" dirty="0"/>
            </a:br>
            <a:r>
              <a:rPr lang="en-US" dirty="0"/>
              <a:t>E.g. if the reviewer is assigned an abstract from their lab, or they know whose work it is?</a:t>
            </a:r>
            <a:br>
              <a:rPr lang="en-US" dirty="0"/>
            </a:br>
            <a:r>
              <a:rPr lang="en-US" dirty="0"/>
              <a:t/>
            </a:r>
            <a:br>
              <a:rPr lang="en-US" dirty="0"/>
            </a:br>
            <a:r>
              <a:rPr lang="en-US" dirty="0"/>
              <a:t/>
            </a:r>
            <a:br>
              <a:rPr lang="en-US" dirty="0"/>
            </a:br>
            <a:r>
              <a:rPr lang="en-US" dirty="0"/>
              <a:t/>
            </a:r>
            <a:br>
              <a:rPr lang="en-US" dirty="0"/>
            </a:br>
            <a:r>
              <a:rPr lang="en-US" sz="4000" dirty="0"/>
              <a:t>A: The abstract will get reassigned.</a:t>
            </a:r>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1" y="2816772"/>
            <a:ext cx="1828800" cy="145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254831"/>
            <a:ext cx="8246754" cy="1600200"/>
          </a:xfrm>
          <a:prstGeom prst="rect">
            <a:avLst/>
          </a:prstGeom>
        </p:spPr>
      </p:pic>
    </p:spTree>
    <p:extLst>
      <p:ext uri="{BB962C8B-B14F-4D97-AF65-F5344CB8AC3E}">
        <p14:creationId xmlns:p14="http://schemas.microsoft.com/office/powerpoint/2010/main" val="3226251084"/>
      </p:ext>
    </p:extLst>
  </p:cSld>
  <p:clrMapOvr>
    <a:masterClrMapping/>
  </p:clrMapOvr>
  <mc:AlternateContent xmlns:mc="http://schemas.openxmlformats.org/markup-compatibility/2006" xmlns:p14="http://schemas.microsoft.com/office/powerpoint/2010/main">
    <mc:Choice Requires="p14">
      <p:transition p14:dur="250" advClick="0" advTm="6000">
        <p:cover/>
        <p:sndAc>
          <p:stSnd>
            <p:snd r:embed="rId2" name="whoosh.wav"/>
          </p:stSnd>
        </p:sndAc>
      </p:transition>
    </mc:Choice>
    <mc:Fallback xmlns="">
      <p:transition advClick="0" advTm="6000">
        <p:cover/>
        <p:sndAc>
          <p:stSnd>
            <p:snd r:embed="rId5" name="whoosh.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116</Words>
  <Application>Microsoft Office PowerPoint</Application>
  <PresentationFormat>On-screen Show (4:3)</PresentationFormat>
  <Paragraphs>37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The Story of your ORS Abstract</vt:lpstr>
      <vt:lpstr>PowerPoint Presentation</vt:lpstr>
      <vt:lpstr>       “You have successfully  submitted an abstract!”  Make sure you get an online confirmation of your submission.      </vt:lpstr>
      <vt:lpstr>     Your abstract is sent to   four (4) ORS Reviewers   to be scored.     </vt:lpstr>
      <vt:lpstr>     Q: How many ORS reviewers are there??      </vt:lpstr>
      <vt:lpstr> Which reviewers will review  MY abstract??  Reviewers are assigned to review abstracts based on  the first, second and third keywords   selected during submission</vt:lpstr>
      <vt:lpstr>TIP #1:  Be sure to select the “right” keywords and  the order matters, so put the most relevant first.</vt:lpstr>
      <vt:lpstr>All abstracts go through a  “blinded” peer review process  meaning = abstracts do not  include author’s names, institution(s), references or acknowledgements</vt:lpstr>
      <vt:lpstr> Q: What if there is a conflict? E.g. if the reviewer is assigned an abstract from their lab, or they know whose work it is?    A: The abstract will get reassigned.</vt:lpstr>
      <vt:lpstr>Q: How are abstracts scored?  1 = Superior (highest rank, exceptional)  Tip #2 :  This is what to strive for!!!!</vt:lpstr>
      <vt:lpstr>      2 = Good (above average, highly              recommended)  3= Acceptable (average rank)  </vt:lpstr>
      <vt:lpstr>  4 = Marginal (second lowest, marginal consideration)  5 = Poor (lowest rank, not considered  due to bias and/or scientific flaws)  </vt:lpstr>
      <vt:lpstr>After all 4 reviews have been received, the mean score is calculated.</vt:lpstr>
      <vt:lpstr>    Now the Topic Chairs  get to work:   They select the  highest scored and most innovative abstracts and organize them into podium sessions.  </vt:lpstr>
      <vt:lpstr>Podium sessions are created from abstracts scoring   “1.0”  to “2.0.”</vt:lpstr>
      <vt:lpstr> Q: What happens if my abstract is  accepted, but not as a podium   presentation?  </vt:lpstr>
      <vt:lpstr>   </vt:lpstr>
      <vt:lpstr>Program Meeting Day  The Program Committee meets for  2 days to review all suggested podium presentations and lays them out hour-by-hour, day-by-day. </vt:lpstr>
      <vt:lpstr>PowerPoint Presentation</vt:lpstr>
      <vt:lpstr>  The committee also checks for multiple abstracts from the same group that are very similar, but happen to have different titles. These are either rejected or the group is asked to combine them.  Tip #3   Best to avoid this altogether. The committee is pretty smart.</vt:lpstr>
      <vt:lpstr>  Finished!!</vt:lpstr>
      <vt:lpstr>  After the Program is finalized it is entered into our system.  The presenter is sent an acceptance  or rejection  notice.  Co-authors are also sent a copy of the notice.    </vt:lpstr>
      <vt:lpstr>   </vt:lpstr>
      <vt:lpstr> Tip #4 – If your abstract is rejected try again next year.   </vt:lpstr>
      <vt:lpstr>  Tip #6  If your PRESENTER moves to another institution, or gets a new email address – be sure to inform us.  </vt:lpstr>
      <vt:lpstr>     Tip #7  Register for the meeting!     </vt:lpstr>
      <vt:lpstr>     Tip #8  If you are not a member of the ORS - JOIN!   http://www.ors.org/membership/    </vt:lpstr>
      <vt:lpstr>Thank you for  submitting your abstract!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 of an ORS Abstract</dc:title>
  <dc:creator>Brenda Frederick</dc:creator>
  <cp:lastModifiedBy>Mary Jo Heflin</cp:lastModifiedBy>
  <cp:revision>54</cp:revision>
  <dcterms:created xsi:type="dcterms:W3CDTF">2012-06-08T16:57:26Z</dcterms:created>
  <dcterms:modified xsi:type="dcterms:W3CDTF">2017-10-20T16:04:48Z</dcterms:modified>
</cp:coreProperties>
</file>